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3" r:id="rId2"/>
    <p:sldId id="287" r:id="rId3"/>
    <p:sldId id="274" r:id="rId4"/>
    <p:sldId id="275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</p:sldIdLst>
  <p:sldSz cx="9144000" cy="5143500" type="screen16x9"/>
  <p:notesSz cx="6797675" cy="9928225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ac0Lp9v8pOAjo5memFdzA==" hashData="ycFv19XskFstBbz+63UxLzNqbNZLHCmvxPOWyI6b2xJHWjLudbFEUo4/TTH4AgBddYu7TNi4CmqN417y/WdosA=="/>
  <p:extLst>
    <p:ext uri="{EFAFB233-063F-42B5-8137-9DF3F51BA10A}">
      <p15:sldGuideLst xmlns:p15="http://schemas.microsoft.com/office/powerpoint/2012/main">
        <p15:guide id="1" orient="horz" pos="1310">
          <p15:clr>
            <a:srgbClr val="A4A3A4"/>
          </p15:clr>
        </p15:guide>
        <p15:guide id="2" pos="39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01E"/>
    <a:srgbClr val="56565B"/>
    <a:srgbClr val="DB8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5132" autoAdjust="0"/>
  </p:normalViewPr>
  <p:slideViewPr>
    <p:cSldViewPr snapToGrid="0" snapToObjects="1">
      <p:cViewPr varScale="1">
        <p:scale>
          <a:sx n="79" d="100"/>
          <a:sy n="79" d="100"/>
        </p:scale>
        <p:origin x="102" y="426"/>
      </p:cViewPr>
      <p:guideLst>
        <p:guide orient="horz" pos="1310"/>
        <p:guide pos="39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31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8AAA1-56E5-434E-9C1E-AEC42C9B433E}" type="datetimeFigureOut">
              <a:rPr lang="nl-NL" smtClean="0"/>
              <a:t>31-3-2020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0028E-D691-9249-AAD4-C8A2BB5E82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949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53DA7-0FED-B445-A7AF-ED6AB7EDE8AF}" type="datetimeFigureOut">
              <a:rPr lang="nl-NL" smtClean="0"/>
              <a:t>31-3-2020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A571F-70F1-284C-8138-4CE277E033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2177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Welkom bij de voorlichting over voeding bij zwangerschapsdiabetes.</a:t>
            </a:r>
          </a:p>
          <a:p>
            <a:r>
              <a:rPr lang="nl-NL" dirty="0"/>
              <a:t>Wilt</a:t>
            </a:r>
            <a:r>
              <a:rPr lang="nl-NL" baseline="0" dirty="0"/>
              <a:t> u deze informatie doornemen.</a:t>
            </a:r>
          </a:p>
          <a:p>
            <a:r>
              <a:rPr lang="nl-NL" baseline="0" dirty="0"/>
              <a:t>U wordt deze week gebeld voor persoonlijk advies.</a:t>
            </a:r>
          </a:p>
          <a:p>
            <a:endParaRPr lang="nl-NL" baseline="0" dirty="0"/>
          </a:p>
          <a:p>
            <a:r>
              <a:rPr lang="nl-NL" i="1" baseline="0" dirty="0"/>
              <a:t>Als u klikt op ‘diavoorstelling’ en daarna op ‘vanaf begin’ zal de diavoorstelling vanzelf afspelen. 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571F-70F1-284C-8138-4CE277E0338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744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</a:t>
            </a:r>
            <a:r>
              <a:rPr lang="nl-NL" baseline="0" dirty="0"/>
              <a:t> is belangrijk om het aantal koolhydraten per eetmoment aan te houden.</a:t>
            </a:r>
          </a:p>
          <a:p>
            <a:r>
              <a:rPr lang="nl-NL" baseline="0" dirty="0"/>
              <a:t>Voor variatie kunt u gebruik maken van verschillende voedingsmiddelen, zolang het aantal </a:t>
            </a:r>
            <a:r>
              <a:rPr lang="nl-NL" b="0" baseline="0" dirty="0"/>
              <a:t>koolhydraten maar gelijk blijft per eetmoment.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9BCCE-BB2E-481A-8930-3D3CCC4D48D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061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 ieder product</a:t>
            </a:r>
            <a:r>
              <a:rPr lang="nl-NL" baseline="0" dirty="0"/>
              <a:t> staat een etiket.</a:t>
            </a:r>
          </a:p>
          <a:p>
            <a:r>
              <a:rPr lang="nl-NL" baseline="0" dirty="0"/>
              <a:t>Kijk naar de koolhydraten en niet naar waarvan suikers.</a:t>
            </a:r>
          </a:p>
          <a:p>
            <a:r>
              <a:rPr lang="nl-NL" baseline="0" dirty="0"/>
              <a:t>Hier staat het aantal koolhydraten per 100 gram of 100 ml.</a:t>
            </a:r>
          </a:p>
          <a:p>
            <a:r>
              <a:rPr lang="nl-NL" baseline="0" dirty="0"/>
              <a:t>Kijk hoeveel gram of ml u gebruikt.</a:t>
            </a:r>
          </a:p>
          <a:p>
            <a:r>
              <a:rPr lang="nl-NL" baseline="0" dirty="0"/>
              <a:t>U kunt dan uitrekenen hoeveel koolhydraten het voedingsmiddel bevat.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9BCCE-BB2E-481A-8930-3D3CCC4D48D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199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Belangrijk:</a:t>
            </a:r>
          </a:p>
          <a:p>
            <a:r>
              <a:rPr lang="nl-NL" dirty="0"/>
              <a:t>Gezonde</a:t>
            </a:r>
            <a:r>
              <a:rPr lang="nl-NL" baseline="0" dirty="0"/>
              <a:t> koolhydraten verdelen over de dag</a:t>
            </a:r>
          </a:p>
          <a:p>
            <a:r>
              <a:rPr lang="nl-NL" baseline="0" dirty="0"/>
              <a:t>Niet afvallen tijdens de zwangerschap</a:t>
            </a:r>
          </a:p>
          <a:p>
            <a:r>
              <a:rPr lang="nl-NL" baseline="0" dirty="0"/>
              <a:t>Variatie in uw voeding</a:t>
            </a:r>
          </a:p>
          <a:p>
            <a:r>
              <a:rPr lang="nl-NL" baseline="0" dirty="0"/>
              <a:t>Gebruik van vitamine D in de zwangerschap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9BCCE-BB2E-481A-8930-3D3CCC4D48D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008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</a:t>
            </a:r>
            <a:r>
              <a:rPr lang="nl-NL" baseline="0" dirty="0"/>
              <a:t> de </a:t>
            </a:r>
            <a:r>
              <a:rPr lang="nl-NL" baseline="0" dirty="0" err="1"/>
              <a:t>zwangerhap</a:t>
            </a:r>
            <a:r>
              <a:rPr lang="nl-NL" baseline="0" dirty="0"/>
              <a:t> app staat informatie wat u beter wel en niet kunt eten tijdens de zwangerschap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9BCCE-BB2E-481A-8930-3D3CCC4D48D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53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Houdt</a:t>
            </a:r>
            <a:r>
              <a:rPr lang="nl-NL" baseline="0" dirty="0"/>
              <a:t> u pen en papier bij de hand?</a:t>
            </a:r>
          </a:p>
          <a:p>
            <a:r>
              <a:rPr lang="nl-NL" baseline="0" dirty="0"/>
              <a:t>Uw vragen kunt u noteren.</a:t>
            </a:r>
          </a:p>
          <a:p>
            <a:r>
              <a:rPr lang="nl-NL" baseline="0" dirty="0"/>
              <a:t>Tijdens het telefonisch gesprek worden de vragen beantwoord.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9BCCE-BB2E-481A-8930-3D3CCC4D48D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68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Voeding</a:t>
            </a:r>
            <a:r>
              <a:rPr lang="nl-NL" baseline="0" dirty="0"/>
              <a:t> levert belangrijke voedingsstoffen.</a:t>
            </a:r>
          </a:p>
          <a:p>
            <a:r>
              <a:rPr lang="nl-NL" baseline="0" dirty="0"/>
              <a:t>In uw situatie is het nodig om op de koolhydraten te letten, deze hebben invloed op de bloedglucose </a:t>
            </a:r>
          </a:p>
          <a:p>
            <a:r>
              <a:rPr lang="nl-NL" baseline="0" dirty="0">
                <a:solidFill>
                  <a:srgbClr val="FF0000"/>
                </a:solidFill>
              </a:rPr>
              <a:t>Slikt u al vitamine D? De gezondheidsraad adviseert gedurende de zwangerschap 10microgram vitamine D (</a:t>
            </a:r>
            <a:r>
              <a:rPr lang="nl-NL" b="1" baseline="0" dirty="0">
                <a:solidFill>
                  <a:srgbClr val="FF0000"/>
                </a:solidFill>
              </a:rPr>
              <a:t>per dag)  </a:t>
            </a:r>
            <a:r>
              <a:rPr lang="nl-NL" baseline="0" dirty="0">
                <a:solidFill>
                  <a:srgbClr val="FF0000"/>
                </a:solidFill>
              </a:rPr>
              <a:t>te slikken.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571F-70F1-284C-8138-4CE277E0338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6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Samengevat:</a:t>
            </a:r>
            <a:r>
              <a:rPr lang="nl-NL" baseline="0" dirty="0"/>
              <a:t> </a:t>
            </a:r>
            <a:r>
              <a:rPr lang="nl-NL" dirty="0"/>
              <a:t>Koolhydraten uit de voeding wordt</a:t>
            </a:r>
            <a:r>
              <a:rPr lang="nl-NL" baseline="0" dirty="0"/>
              <a:t> </a:t>
            </a:r>
            <a:r>
              <a:rPr lang="nl-NL" dirty="0"/>
              <a:t>glucose</a:t>
            </a:r>
            <a:r>
              <a:rPr lang="nl-NL" baseline="0" dirty="0"/>
              <a:t> in het bloed.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571F-70F1-284C-8138-4CE277E0338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52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Dagelijks</a:t>
            </a:r>
            <a:r>
              <a:rPr lang="nl-NL" baseline="0" dirty="0"/>
              <a:t> zijn de gezonde koolhydraten</a:t>
            </a:r>
            <a:r>
              <a:rPr lang="nl-NL" b="1" baseline="0" dirty="0"/>
              <a:t> </a:t>
            </a:r>
            <a:r>
              <a:rPr lang="nl-NL" b="0" baseline="0" dirty="0"/>
              <a:t>nodig. </a:t>
            </a:r>
          </a:p>
          <a:p>
            <a:r>
              <a:rPr lang="nl-NL" baseline="0" dirty="0"/>
              <a:t>U vindt deze in:</a:t>
            </a:r>
          </a:p>
          <a:p>
            <a:r>
              <a:rPr lang="nl-NL" baseline="0" dirty="0"/>
              <a:t>Brood en broodvervangers, zoals beschuit, crackers, muesli en cornflakes</a:t>
            </a:r>
          </a:p>
          <a:p>
            <a:r>
              <a:rPr lang="nl-NL" baseline="0" dirty="0"/>
              <a:t>Aardappelen</a:t>
            </a:r>
          </a:p>
          <a:p>
            <a:r>
              <a:rPr lang="nl-NL" baseline="0" dirty="0"/>
              <a:t>Rijst</a:t>
            </a:r>
          </a:p>
          <a:p>
            <a:r>
              <a:rPr lang="nl-NL" baseline="0" dirty="0"/>
              <a:t>Pasta</a:t>
            </a:r>
          </a:p>
          <a:p>
            <a:r>
              <a:rPr lang="nl-NL" baseline="0" dirty="0"/>
              <a:t>Peulvruchten</a:t>
            </a:r>
          </a:p>
          <a:p>
            <a:endParaRPr lang="nl-NL" baseline="0" dirty="0"/>
          </a:p>
          <a:p>
            <a:r>
              <a:rPr lang="nl-NL" baseline="0" dirty="0"/>
              <a:t>Fruit</a:t>
            </a:r>
          </a:p>
          <a:p>
            <a:endParaRPr lang="nl-NL" baseline="0" dirty="0"/>
          </a:p>
          <a:p>
            <a:r>
              <a:rPr lang="nl-NL" baseline="0" dirty="0"/>
              <a:t>Zuivel</a:t>
            </a:r>
          </a:p>
          <a:p>
            <a:endParaRPr lang="nl-NL" baseline="0" dirty="0"/>
          </a:p>
          <a:p>
            <a:r>
              <a:rPr lang="nl-NL" baseline="0" dirty="0"/>
              <a:t>Gezonde koolhydraten kunt u gebruiken in </a:t>
            </a:r>
            <a:r>
              <a:rPr lang="nl-NL" b="1" baseline="0" dirty="0"/>
              <a:t>vaste hoeveelheden </a:t>
            </a:r>
            <a:r>
              <a:rPr lang="nl-NL" baseline="0" dirty="0"/>
              <a:t>en </a:t>
            </a:r>
            <a:r>
              <a:rPr lang="nl-NL" b="1" baseline="0" dirty="0"/>
              <a:t>verdeelt</a:t>
            </a:r>
            <a:r>
              <a:rPr lang="nl-NL" baseline="0" dirty="0"/>
              <a:t> over de dag.</a:t>
            </a:r>
          </a:p>
          <a:p>
            <a:endParaRPr lang="nl-NL" baseline="0" dirty="0"/>
          </a:p>
          <a:p>
            <a:r>
              <a:rPr lang="nl-NL" baseline="0" dirty="0"/>
              <a:t>Ongezonde koolhydraten, zoals:</a:t>
            </a:r>
          </a:p>
          <a:p>
            <a:r>
              <a:rPr lang="nl-NL" baseline="0" dirty="0"/>
              <a:t>Suiker, snoep, koek, honing, frisdrank en vruchtensap kunt u beter vermijden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571F-70F1-284C-8138-4CE277E0338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920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Er</a:t>
            </a:r>
            <a:r>
              <a:rPr lang="nl-NL" baseline="0" dirty="0"/>
              <a:t> zijn ook producten waar geen koolhydraten in zit.</a:t>
            </a:r>
          </a:p>
          <a:p>
            <a:r>
              <a:rPr lang="nl-NL" baseline="0" dirty="0"/>
              <a:t>Deze producten hoeft u niet te beperken.  </a:t>
            </a:r>
          </a:p>
          <a:p>
            <a:r>
              <a:rPr lang="nl-NL" baseline="0" dirty="0"/>
              <a:t>Dit zijn:</a:t>
            </a:r>
          </a:p>
          <a:p>
            <a:r>
              <a:rPr lang="nl-NL" baseline="0" dirty="0"/>
              <a:t>Thee zonder suiker</a:t>
            </a:r>
          </a:p>
          <a:p>
            <a:r>
              <a:rPr lang="nl-NL" baseline="0" dirty="0"/>
              <a:t>Boter, olie en broodsmeersel.</a:t>
            </a:r>
          </a:p>
          <a:p>
            <a:r>
              <a:rPr lang="nl-NL" baseline="0" dirty="0"/>
              <a:t>Ongepaneerd vis, kip of vlees</a:t>
            </a:r>
          </a:p>
          <a:p>
            <a:r>
              <a:rPr lang="nl-NL" baseline="0" dirty="0"/>
              <a:t>Ei en kaas </a:t>
            </a:r>
          </a:p>
          <a:p>
            <a:endParaRPr lang="nl-NL" baseline="0" dirty="0"/>
          </a:p>
          <a:p>
            <a:r>
              <a:rPr lang="nl-NL" baseline="0" dirty="0"/>
              <a:t>Een beperkte hoeveelheid koolhydraten zit in:</a:t>
            </a:r>
          </a:p>
          <a:p>
            <a:r>
              <a:rPr lang="nl-NL" baseline="0" dirty="0"/>
              <a:t>Noten</a:t>
            </a:r>
          </a:p>
          <a:p>
            <a:r>
              <a:rPr lang="nl-NL" baseline="0" dirty="0"/>
              <a:t>Pinda’s</a:t>
            </a:r>
          </a:p>
          <a:p>
            <a:r>
              <a:rPr lang="nl-NL" baseline="0" dirty="0"/>
              <a:t>Groenten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A571F-70F1-284C-8138-4CE277E0338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166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</a:t>
            </a:r>
            <a:r>
              <a:rPr lang="nl-NL" baseline="0" dirty="0"/>
              <a:t> advies is om 6 eetmomenten aan te houden:</a:t>
            </a:r>
          </a:p>
          <a:p>
            <a:r>
              <a:rPr lang="nl-NL" baseline="0" dirty="0"/>
              <a:t>3 hoofdmaaltijden en 3 tussenmaaltijden</a:t>
            </a:r>
          </a:p>
          <a:p>
            <a:r>
              <a:rPr lang="nl-NL" baseline="0" dirty="0"/>
              <a:t>Het doel  is om de glucose 2 uur na de eetmomenten onder de 6,7 te houden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9BCCE-BB2E-481A-8930-3D3CCC4D48D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68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baseline="0" dirty="0"/>
              <a:t>Dit is een voorbeeld van een dagmenu bij zwangerschapsdiabetes.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/>
              <a:t>Belangrijk is om per</a:t>
            </a:r>
            <a:r>
              <a:rPr lang="nl-NL" b="1" baseline="0" dirty="0"/>
              <a:t> maaltijdmoment </a:t>
            </a:r>
            <a:r>
              <a:rPr lang="nl-NL" b="1" dirty="0"/>
              <a:t>een vaste hoeveelheid</a:t>
            </a:r>
            <a:r>
              <a:rPr lang="nl-NL" b="1" baseline="0" dirty="0"/>
              <a:t> koolhydraten te houden</a:t>
            </a:r>
          </a:p>
          <a:p>
            <a:r>
              <a:rPr lang="nl-NL" b="1" baseline="0" dirty="0"/>
              <a:t>U wordt gebeld voor een persoonlijk voedingsadvies. 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9BCCE-BB2E-481A-8930-3D3CCC4D48D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106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 heeft via de post een koolhydraatboekje</a:t>
            </a:r>
            <a:r>
              <a:rPr lang="nl-NL" baseline="0" dirty="0"/>
              <a:t> ontvangen.</a:t>
            </a:r>
          </a:p>
          <a:p>
            <a:r>
              <a:rPr lang="nl-NL" baseline="0" dirty="0"/>
              <a:t>Hiermee kunt u van veel producten de hoeveelheid koolhydraten opzoeken.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9BCCE-BB2E-481A-8930-3D3CCC4D48D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55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8077" y="1362032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1303337" y="2508249"/>
            <a:ext cx="7074543" cy="389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7925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3504" y="838200"/>
            <a:ext cx="7351568" cy="4302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1023504" y="1398587"/>
            <a:ext cx="7351568" cy="341586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3054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608084"/>
            <a:ext cx="7886700" cy="40943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tel 1"/>
          <p:cNvSpPr txBox="1">
            <a:spLocks/>
          </p:cNvSpPr>
          <p:nvPr userDrawn="1"/>
        </p:nvSpPr>
        <p:spPr>
          <a:xfrm>
            <a:off x="628650" y="1017515"/>
            <a:ext cx="3906405" cy="40943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/>
              <a:t>Klik om de stijl te bewerken</a:t>
            </a:r>
          </a:p>
        </p:txBody>
      </p:sp>
      <p:sp>
        <p:nvSpPr>
          <p:cNvPr id="4" name="Titel 1"/>
          <p:cNvSpPr txBox="1">
            <a:spLocks/>
          </p:cNvSpPr>
          <p:nvPr userDrawn="1"/>
        </p:nvSpPr>
        <p:spPr>
          <a:xfrm>
            <a:off x="4572000" y="1017514"/>
            <a:ext cx="3906405" cy="40943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400" dirty="0"/>
              <a:t>Klik om de stijl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0"/>
          </p:nvPr>
        </p:nvSpPr>
        <p:spPr>
          <a:xfrm>
            <a:off x="628649" y="1606550"/>
            <a:ext cx="3906405" cy="316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inhoud 5"/>
          <p:cNvSpPr>
            <a:spLocks noGrp="1"/>
          </p:cNvSpPr>
          <p:nvPr>
            <p:ph sz="quarter" idx="11"/>
          </p:nvPr>
        </p:nvSpPr>
        <p:spPr>
          <a:xfrm>
            <a:off x="4572000" y="1606550"/>
            <a:ext cx="3948545" cy="316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6696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8E1170-C0FB-4764-A614-7E4219896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5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 userDrawn="1"/>
        </p:nvSpPr>
        <p:spPr>
          <a:xfrm>
            <a:off x="0" y="0"/>
            <a:ext cx="1580726" cy="119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black">
          <a:xfrm>
            <a:off x="1416258" y="518799"/>
            <a:ext cx="7727741" cy="2517818"/>
          </a:xfrm>
          <a:prstGeom prst="rect">
            <a:avLst/>
          </a:prstGeom>
          <a:solidFill>
            <a:srgbClr val="F7901E"/>
          </a:solidFill>
          <a:ln>
            <a:noFill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3708" y="3382546"/>
            <a:ext cx="7282422" cy="60845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56565B"/>
                </a:solidFill>
                <a:latin typeface="Avenir Book"/>
                <a:cs typeface="Avenir Book"/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en-US" noProof="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53709" y="4025088"/>
            <a:ext cx="7282422" cy="4667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56565B"/>
                </a:solidFill>
                <a:latin typeface="Avenir Book"/>
                <a:cs typeface="Avenir Book"/>
              </a:defRPr>
            </a:lvl1pPr>
          </a:lstStyle>
          <a:p>
            <a:pPr lvl="0"/>
            <a:r>
              <a:rPr lang="nl-NL" dirty="0"/>
              <a:t>Klik om de </a:t>
            </a:r>
            <a:r>
              <a:rPr lang="nl-NL" dirty="0" err="1"/>
              <a:t>substijl</a:t>
            </a:r>
            <a:r>
              <a:rPr lang="nl-NL" dirty="0"/>
              <a:t> te bewerken</a:t>
            </a:r>
            <a:endParaRPr lang="en-US" noProof="0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0068" y="932173"/>
            <a:ext cx="2825556" cy="1786596"/>
          </a:xfrm>
          <a:prstGeom prst="rect">
            <a:avLst/>
          </a:prstGeom>
        </p:spPr>
      </p:pic>
      <p:sp>
        <p:nvSpPr>
          <p:cNvPr id="17" name="Rechthoek 16"/>
          <p:cNvSpPr/>
          <p:nvPr userDrawn="1"/>
        </p:nvSpPr>
        <p:spPr>
          <a:xfrm>
            <a:off x="0" y="4721619"/>
            <a:ext cx="9143999" cy="4261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86812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86812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898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8011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0"/>
          </p:nvPr>
        </p:nvSpPr>
        <p:spPr>
          <a:xfrm>
            <a:off x="628650" y="2160588"/>
            <a:ext cx="3901786" cy="2563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inhoud 6"/>
          <p:cNvSpPr>
            <a:spLocks noGrp="1"/>
          </p:cNvSpPr>
          <p:nvPr>
            <p:ph sz="quarter" idx="11"/>
          </p:nvPr>
        </p:nvSpPr>
        <p:spPr>
          <a:xfrm>
            <a:off x="4620491" y="2160588"/>
            <a:ext cx="3894859" cy="2563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77279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315749" y="647068"/>
            <a:ext cx="6766069" cy="78363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56565B"/>
                </a:solidFill>
                <a:latin typeface="Avenir Book"/>
                <a:cs typeface="Avenir Book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1315749" y="1450748"/>
            <a:ext cx="6766069" cy="3259797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56565B"/>
                </a:solidFill>
                <a:latin typeface="Avenir Book"/>
                <a:cs typeface="Avenir Book"/>
              </a:defRPr>
            </a:lvl1pPr>
            <a:lvl2pPr algn="l">
              <a:defRPr sz="2000">
                <a:solidFill>
                  <a:srgbClr val="56565B"/>
                </a:solidFill>
                <a:latin typeface="Avenir Book"/>
                <a:cs typeface="Avenir Book"/>
              </a:defRPr>
            </a:lvl2pPr>
            <a:lvl3pPr algn="l">
              <a:defRPr sz="2000">
                <a:solidFill>
                  <a:srgbClr val="56565B"/>
                </a:solidFill>
                <a:latin typeface="Avenir Book"/>
                <a:cs typeface="Avenir Book"/>
              </a:defRPr>
            </a:lvl3pPr>
            <a:lvl4pPr algn="l">
              <a:defRPr sz="1800">
                <a:solidFill>
                  <a:srgbClr val="56565B"/>
                </a:solidFill>
                <a:latin typeface="Avenir Book"/>
                <a:cs typeface="Avenir Book"/>
              </a:defRPr>
            </a:lvl4pPr>
            <a:lvl5pPr algn="l">
              <a:defRPr sz="1800">
                <a:solidFill>
                  <a:srgbClr val="56565B"/>
                </a:solidFill>
                <a:latin typeface="Avenir Book"/>
                <a:cs typeface="Avenir Book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2"/>
          <p:cNvSpPr txBox="1">
            <a:spLocks/>
          </p:cNvSpPr>
          <p:nvPr userDrawn="1"/>
        </p:nvSpPr>
        <p:spPr>
          <a:xfrm>
            <a:off x="1315752" y="-3485"/>
            <a:ext cx="7474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F3CF7B-D5DC-8740-AC3E-4DD9F91A595E}" type="slidenum">
              <a:rPr lang="nl-NL" sz="900" b="0" i="0" smtClean="0">
                <a:latin typeface="Avenir Book"/>
                <a:cs typeface="Avenir Book"/>
              </a:rPr>
              <a:pPr/>
              <a:t>‹nr.›</a:t>
            </a:fld>
            <a:endParaRPr lang="nl-NL" sz="900" b="0" i="0" dirty="0">
              <a:latin typeface="Avenir Book"/>
              <a:cs typeface="Avenir Book"/>
            </a:endParaRP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86812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86812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92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15750" y="1440958"/>
            <a:ext cx="6775306" cy="32603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>
                <a:solidFill>
                  <a:srgbClr val="56565B"/>
                </a:solidFill>
                <a:latin typeface="Avenir Book"/>
                <a:cs typeface="Avenir Book"/>
              </a:defRPr>
            </a:lvl1pPr>
            <a:lvl2pPr algn="l">
              <a:defRPr sz="2000">
                <a:solidFill>
                  <a:srgbClr val="56565B"/>
                </a:solidFill>
              </a:defRPr>
            </a:lvl2pPr>
            <a:lvl3pPr algn="l">
              <a:defRPr sz="2000">
                <a:solidFill>
                  <a:srgbClr val="56565B"/>
                </a:solidFill>
              </a:defRPr>
            </a:lvl3pPr>
            <a:lvl4pPr algn="l">
              <a:defRPr sz="1800">
                <a:solidFill>
                  <a:srgbClr val="56565B"/>
                </a:solidFill>
              </a:defRPr>
            </a:lvl4pPr>
            <a:lvl5pPr algn="l">
              <a:defRPr sz="1800">
                <a:solidFill>
                  <a:srgbClr val="56565B"/>
                </a:solidFill>
              </a:defRPr>
            </a:lvl5pPr>
          </a:lstStyle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315750" y="647068"/>
            <a:ext cx="6775306" cy="78363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rgbClr val="56565B"/>
                </a:solidFill>
                <a:latin typeface="Avenir Book"/>
                <a:cs typeface="Avenir Book"/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2"/>
          <p:cNvSpPr txBox="1">
            <a:spLocks/>
          </p:cNvSpPr>
          <p:nvPr userDrawn="1"/>
        </p:nvSpPr>
        <p:spPr>
          <a:xfrm>
            <a:off x="1315752" y="-3485"/>
            <a:ext cx="7474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BF3CF7B-D5DC-8740-AC3E-4DD9F91A595E}" type="slidenum">
              <a:rPr lang="nl-NL" sz="900" b="0" i="0" smtClean="0">
                <a:latin typeface="Avenir Book"/>
                <a:cs typeface="Avenir Book"/>
              </a:rPr>
              <a:pPr/>
              <a:t>‹nr.›</a:t>
            </a:fld>
            <a:endParaRPr lang="nl-NL" sz="900" b="0" i="0" dirty="0">
              <a:latin typeface="Avenir Book"/>
              <a:cs typeface="Avenir Book"/>
            </a:endParaRP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868123"/>
            <a:ext cx="2133600" cy="274637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86812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59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404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54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1144" y="4135582"/>
            <a:ext cx="5604165" cy="5818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1891145" y="844549"/>
            <a:ext cx="5604164" cy="3166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86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quarter" idx="10"/>
          </p:nvPr>
        </p:nvSpPr>
        <p:spPr>
          <a:xfrm>
            <a:off x="1025524" y="1073150"/>
            <a:ext cx="2957657" cy="4162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1"/>
          </p:nvPr>
        </p:nvSpPr>
        <p:spPr>
          <a:xfrm>
            <a:off x="1025525" y="1627187"/>
            <a:ext cx="2957656" cy="311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2"/>
          </p:nvPr>
        </p:nvSpPr>
        <p:spPr>
          <a:xfrm>
            <a:off x="4170362" y="1073150"/>
            <a:ext cx="3962255" cy="3665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5121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black">
          <a:xfrm>
            <a:off x="1421914" y="4904674"/>
            <a:ext cx="7722086" cy="243326"/>
          </a:xfrm>
          <a:prstGeom prst="rect">
            <a:avLst/>
          </a:prstGeom>
          <a:solidFill>
            <a:srgbClr val="F790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90916" y="120650"/>
            <a:ext cx="979166" cy="61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1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9.jpeg"/><Relationship Id="rId5" Type="http://schemas.openxmlformats.org/officeDocument/2006/relationships/hyperlink" Target="http://www.google.nl/url?sa=i&amp;rct=j&amp;q=etiket+voedingswaarde&amp;source=images&amp;cd=&amp;cad=rja&amp;docid=2zENLPPx7pLKfM&amp;tbnid=nZF_2ZxFND9LMM:&amp;ved=0CAUQjRw&amp;url=http://mylifebalance.net/nl/gezondheid-en-voeding/etiketten&amp;ei=PS_UUff0LrSV0QXbtIC4Cg&amp;bvm=bv.48705608,d.d2k&amp;psig=AFQjCNGJoqmfUai-JPJdV-bHgBrl8xwuCQ&amp;ust=1372946576626065" TargetMode="Externa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7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 sz="2100" dirty="0"/>
              <a:t>Diabetes </a:t>
            </a:r>
            <a:r>
              <a:rPr lang="en-US" altLang="nl-NL" sz="2100" dirty="0" err="1"/>
              <a:t>Gravidarum</a:t>
            </a:r>
            <a:r>
              <a:rPr lang="en-US" altLang="nl-NL" sz="2100" dirty="0"/>
              <a:t> en </a:t>
            </a:r>
            <a:r>
              <a:rPr lang="en-US" altLang="nl-NL" sz="2100" dirty="0" err="1"/>
              <a:t>Voeding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nl-NL" dirty="0" err="1"/>
              <a:t>Diëtist</a:t>
            </a:r>
            <a:endParaRPr lang="en-US" altLang="nl-NL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F1C9E027-7122-46D9-81B2-E08BCC6CA6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23"/>
    </mc:Choice>
    <mc:Fallback xmlns="">
      <p:transition spd="slow" advTm="12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29815" y="647068"/>
            <a:ext cx="5605640" cy="46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4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55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4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4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5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Variatie met rekenen met koolhydraten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85900" y="1151335"/>
            <a:ext cx="3030141" cy="47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4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55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4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4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450"/>
              </a:spcBef>
              <a:buNone/>
            </a:pPr>
            <a:r>
              <a:rPr lang="nl-NL" altLang="nl-NL" sz="2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Brood maaltijd 1</a:t>
            </a:r>
          </a:p>
        </p:txBody>
      </p:sp>
      <p:sp>
        <p:nvSpPr>
          <p:cNvPr id="10" name="Rechthoek 9"/>
          <p:cNvSpPr/>
          <p:nvPr/>
        </p:nvSpPr>
        <p:spPr>
          <a:xfrm>
            <a:off x="4626769" y="1295878"/>
            <a:ext cx="20424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50"/>
              </a:spcBef>
            </a:pPr>
            <a:r>
              <a:rPr lang="nl-NL" altLang="nl-NL" sz="2100" b="1" dirty="0">
                <a:solidFill>
                  <a:schemeClr val="bg1">
                    <a:lumMod val="50000"/>
                  </a:schemeClr>
                </a:solidFill>
              </a:rPr>
              <a:t>Brood</a:t>
            </a:r>
            <a:r>
              <a:rPr lang="nl-NL" altLang="nl-NL" sz="2100" b="1" dirty="0">
                <a:solidFill>
                  <a:srgbClr val="000000"/>
                </a:solidFill>
              </a:rPr>
              <a:t> </a:t>
            </a:r>
            <a:r>
              <a:rPr lang="nl-NL" altLang="nl-NL" sz="2100" b="1" dirty="0">
                <a:solidFill>
                  <a:schemeClr val="bg1">
                    <a:lumMod val="50000"/>
                  </a:schemeClr>
                </a:solidFill>
              </a:rPr>
              <a:t>maaltijd 2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485899" y="1688293"/>
            <a:ext cx="3030141" cy="296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39713" indent="-236538" algn="l" eaLnBrk="0" hangingPunct="0">
              <a:spcBef>
                <a:spcPct val="20000"/>
              </a:spcBef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40000"/>
              </a:spcBef>
              <a:buChar char="–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55000"/>
              </a:spcBef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40000"/>
              </a:spcBef>
              <a:buChar char="–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40000"/>
              </a:spcBef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239713" algn="l"/>
                <a:tab pos="687388" algn="l"/>
                <a:tab pos="1136650" algn="l"/>
                <a:tab pos="1585913" algn="l"/>
                <a:tab pos="2035175" algn="l"/>
                <a:tab pos="2484438" algn="l"/>
                <a:tab pos="2933700" algn="l"/>
                <a:tab pos="3382963" algn="l"/>
                <a:tab pos="3832225" algn="l"/>
                <a:tab pos="4281488" algn="l"/>
                <a:tab pos="4730750" algn="l"/>
                <a:tab pos="5180013" algn="l"/>
                <a:tab pos="5629275" algn="l"/>
                <a:tab pos="6078538" algn="l"/>
                <a:tab pos="6527800" algn="l"/>
                <a:tab pos="6977063" algn="l"/>
                <a:tab pos="7426325" algn="l"/>
                <a:tab pos="7875588" algn="l"/>
                <a:tab pos="8324850" algn="l"/>
                <a:tab pos="8774113" algn="l"/>
                <a:tab pos="92233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450"/>
              </a:spcBef>
              <a:buNone/>
            </a:pPr>
            <a:endParaRPr lang="nl-NL" altLang="nl-NL" sz="1800" dirty="0">
              <a:solidFill>
                <a:srgbClr val="000000"/>
              </a:solidFill>
            </a:endParaRPr>
          </a:p>
          <a:p>
            <a:pPr marL="2381" indent="0">
              <a:buNone/>
            </a:pPr>
            <a:r>
              <a:rPr lang="nl-NL" sz="1500" dirty="0">
                <a:latin typeface="+mj-lt"/>
              </a:rPr>
              <a:t>2 sneden </a:t>
            </a:r>
            <a:r>
              <a:rPr lang="nl-NL" sz="1500">
                <a:latin typeface="+mj-lt"/>
              </a:rPr>
              <a:t>bruin </a:t>
            </a:r>
            <a:r>
              <a:rPr lang="nl-NL" sz="1500" smtClean="0">
                <a:latin typeface="+mj-lt"/>
              </a:rPr>
              <a:t>brood</a:t>
            </a:r>
            <a:r>
              <a:rPr lang="nl-NL" sz="1500" dirty="0">
                <a:latin typeface="+mj-lt"/>
              </a:rPr>
              <a:t>	</a:t>
            </a:r>
            <a:r>
              <a:rPr lang="nl-NL" sz="1500">
                <a:latin typeface="+mj-lt"/>
              </a:rPr>
              <a:t>	</a:t>
            </a:r>
            <a:r>
              <a:rPr lang="nl-NL" sz="1500" smtClean="0">
                <a:latin typeface="+mj-lt"/>
              </a:rPr>
              <a:t>30</a:t>
            </a:r>
            <a:endParaRPr lang="nl-NL" sz="1500" dirty="0">
              <a:latin typeface="+mj-lt"/>
            </a:endParaRPr>
          </a:p>
          <a:p>
            <a:pPr marL="2381" indent="0">
              <a:buNone/>
            </a:pPr>
            <a:r>
              <a:rPr lang="nl-NL" sz="1500" dirty="0">
                <a:latin typeface="+mj-lt"/>
              </a:rPr>
              <a:t>besmeerd met halvarine		0</a:t>
            </a:r>
          </a:p>
          <a:p>
            <a:pPr marL="2381" indent="0">
              <a:buNone/>
            </a:pPr>
            <a:r>
              <a:rPr lang="nl-NL" sz="1500" dirty="0">
                <a:latin typeface="+mj-lt"/>
              </a:rPr>
              <a:t>1 x zoetbeleg				12</a:t>
            </a:r>
          </a:p>
          <a:p>
            <a:pPr marL="2381" indent="0">
              <a:buNone/>
            </a:pPr>
            <a:r>
              <a:rPr lang="nl-NL" sz="1500" dirty="0">
                <a:latin typeface="+mj-lt"/>
              </a:rPr>
              <a:t>1 x kaas					0</a:t>
            </a:r>
          </a:p>
          <a:p>
            <a:pPr marL="2381" indent="0">
              <a:buNone/>
            </a:pPr>
            <a:r>
              <a:rPr lang="nl-NL" sz="1500" dirty="0">
                <a:latin typeface="+mj-lt"/>
              </a:rPr>
              <a:t>1 beker halfvolle melk (250 ml)	12</a:t>
            </a:r>
          </a:p>
          <a:p>
            <a:pPr eaLnBrk="1" hangingPunct="1">
              <a:spcBef>
                <a:spcPts val="450"/>
              </a:spcBef>
              <a:buNone/>
            </a:pPr>
            <a:r>
              <a:rPr lang="nl-NL" altLang="nl-NL" sz="1800" dirty="0">
                <a:latin typeface="+mj-lt"/>
              </a:rPr>
              <a:t>Totaal                            		54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26769" y="1631157"/>
            <a:ext cx="3031331" cy="319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38125" indent="-236538" algn="l" eaLnBrk="0" hangingPunct="0">
              <a:spcBef>
                <a:spcPct val="20000"/>
              </a:spcBef>
              <a:buChar char="•"/>
              <a:tabLst>
                <a:tab pos="238125" algn="l"/>
                <a:tab pos="685800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</a:tabLst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40000"/>
              </a:spcBef>
              <a:buChar char="–"/>
              <a:tabLst>
                <a:tab pos="238125" algn="l"/>
                <a:tab pos="685800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55000"/>
              </a:spcBef>
              <a:buChar char="•"/>
              <a:tabLst>
                <a:tab pos="238125" algn="l"/>
                <a:tab pos="685800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40000"/>
              </a:spcBef>
              <a:buChar char="–"/>
              <a:tabLst>
                <a:tab pos="238125" algn="l"/>
                <a:tab pos="685800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40000"/>
              </a:spcBef>
              <a:buChar char="•"/>
              <a:tabLst>
                <a:tab pos="238125" algn="l"/>
                <a:tab pos="685800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238125" algn="l"/>
                <a:tab pos="685800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238125" algn="l"/>
                <a:tab pos="685800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238125" algn="l"/>
                <a:tab pos="685800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tabLst>
                <a:tab pos="238125" algn="l"/>
                <a:tab pos="685800" algn="l"/>
                <a:tab pos="1135063" algn="l"/>
                <a:tab pos="1584325" algn="l"/>
                <a:tab pos="2033588" algn="l"/>
                <a:tab pos="2482850" algn="l"/>
                <a:tab pos="2932113" algn="l"/>
                <a:tab pos="3381375" algn="l"/>
                <a:tab pos="3830638" algn="l"/>
                <a:tab pos="4279900" algn="l"/>
                <a:tab pos="4729163" algn="l"/>
                <a:tab pos="5178425" algn="l"/>
                <a:tab pos="5627688" algn="l"/>
                <a:tab pos="6076950" algn="l"/>
                <a:tab pos="6526213" algn="l"/>
                <a:tab pos="6975475" algn="l"/>
                <a:tab pos="7424738" algn="l"/>
                <a:tab pos="7874000" algn="l"/>
                <a:tab pos="8323263" algn="l"/>
                <a:tab pos="8772525" algn="l"/>
                <a:tab pos="922178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450"/>
              </a:spcBef>
              <a:buNone/>
            </a:pPr>
            <a:endParaRPr lang="nl-NL" altLang="nl-NL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450"/>
              </a:spcBef>
              <a:buNone/>
            </a:pPr>
            <a:r>
              <a:rPr lang="nl-NL" altLang="nl-NL" sz="1500" dirty="0">
                <a:latin typeface="+mj-lt"/>
              </a:rPr>
              <a:t>1 schaaltje yoghurt            6</a:t>
            </a:r>
          </a:p>
          <a:p>
            <a:pPr eaLnBrk="1" hangingPunct="1">
              <a:spcBef>
                <a:spcPts val="450"/>
              </a:spcBef>
              <a:buNone/>
            </a:pPr>
            <a:r>
              <a:rPr lang="nl-NL" altLang="nl-NL" sz="1500" dirty="0">
                <a:latin typeface="+mj-lt"/>
              </a:rPr>
              <a:t>4 eetlepels muesli             28</a:t>
            </a:r>
          </a:p>
          <a:p>
            <a:pPr eaLnBrk="1" hangingPunct="1">
              <a:spcBef>
                <a:spcPts val="450"/>
              </a:spcBef>
              <a:buNone/>
            </a:pPr>
            <a:r>
              <a:rPr lang="nl-NL" altLang="nl-NL" sz="1500" dirty="0">
                <a:latin typeface="+mj-lt"/>
              </a:rPr>
              <a:t>2 knäckebröd                     20</a:t>
            </a:r>
          </a:p>
          <a:p>
            <a:pPr eaLnBrk="1" hangingPunct="1">
              <a:spcBef>
                <a:spcPts val="450"/>
              </a:spcBef>
              <a:buNone/>
            </a:pPr>
            <a:r>
              <a:rPr lang="nl-NL" altLang="nl-NL" sz="1500" dirty="0">
                <a:latin typeface="+mj-lt"/>
              </a:rPr>
              <a:t>halvarine                              0</a:t>
            </a:r>
          </a:p>
          <a:p>
            <a:pPr eaLnBrk="1" hangingPunct="1">
              <a:spcBef>
                <a:spcPts val="450"/>
              </a:spcBef>
              <a:buNone/>
            </a:pPr>
            <a:r>
              <a:rPr lang="nl-NL" altLang="nl-NL" sz="1500" dirty="0">
                <a:latin typeface="+mj-lt"/>
              </a:rPr>
              <a:t>1 gekookt ei                         0</a:t>
            </a:r>
          </a:p>
          <a:p>
            <a:pPr eaLnBrk="1" hangingPunct="1">
              <a:spcBef>
                <a:spcPts val="450"/>
              </a:spcBef>
              <a:buNone/>
            </a:pPr>
            <a:r>
              <a:rPr lang="nl-NL" altLang="nl-NL" sz="1800" dirty="0">
                <a:latin typeface="+mj-lt"/>
              </a:rPr>
              <a:t>Totaal                           54      </a:t>
            </a:r>
          </a:p>
          <a:p>
            <a:pPr eaLnBrk="1" hangingPunct="1">
              <a:spcBef>
                <a:spcPts val="450"/>
              </a:spcBef>
              <a:buNone/>
            </a:pPr>
            <a:endParaRPr lang="nl-NL" altLang="nl-NL" sz="1800" dirty="0">
              <a:solidFill>
                <a:srgbClr val="00000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46CB6ECF-7CCD-4E66-BB39-1DD4A67797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77"/>
    </mc:Choice>
    <mc:Fallback xmlns="">
      <p:transition spd="slow" advTm="15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158313"/>
              </p:ext>
            </p:extLst>
          </p:nvPr>
        </p:nvGraphicFramePr>
        <p:xfrm>
          <a:off x="1367405" y="1294853"/>
          <a:ext cx="4104314" cy="27203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9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8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63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nl-NL" sz="1400" dirty="0"/>
                        <a:t>Voedingswaarde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/>
                        <a:t>100 gram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dirty="0"/>
                        <a:t>1 biscuit</a:t>
                      </a:r>
                    </a:p>
                    <a:p>
                      <a:pPr algn="r"/>
                      <a:r>
                        <a:rPr lang="nl-NL" sz="1400" dirty="0"/>
                        <a:t>(20 gram)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nl-NL" sz="1200" dirty="0"/>
                        <a:t>Energie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1630 kJ</a:t>
                      </a:r>
                    </a:p>
                    <a:p>
                      <a:pPr algn="r"/>
                      <a:r>
                        <a:rPr lang="nl-NL" sz="1200" dirty="0"/>
                        <a:t>385 kcal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339 kJ</a:t>
                      </a:r>
                    </a:p>
                    <a:p>
                      <a:pPr algn="r"/>
                      <a:r>
                        <a:rPr lang="nl-NL" sz="1200" dirty="0"/>
                        <a:t>80 kcal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200" dirty="0"/>
                        <a:t>Eiwit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6,2 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1,3 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r>
                        <a:rPr lang="nl-NL" sz="1200" dirty="0"/>
                        <a:t>Koolhydraten </a:t>
                      </a:r>
                    </a:p>
                    <a:p>
                      <a:r>
                        <a:rPr lang="nl-NL" sz="1200" dirty="0"/>
                        <a:t>  </a:t>
                      </a:r>
                      <a:r>
                        <a:rPr lang="nl-NL" sz="1200" i="1" dirty="0"/>
                        <a:t>waarvan suikers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69 g</a:t>
                      </a:r>
                    </a:p>
                    <a:p>
                      <a:pPr algn="r"/>
                      <a:r>
                        <a:rPr lang="nl-NL" sz="1200" i="1" dirty="0"/>
                        <a:t>37 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14 g</a:t>
                      </a:r>
                    </a:p>
                    <a:p>
                      <a:pPr algn="r"/>
                      <a:r>
                        <a:rPr lang="nl-NL" sz="1200" i="1" dirty="0"/>
                        <a:t>7,7 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nl-NL" sz="1200" dirty="0"/>
                        <a:t>Vet</a:t>
                      </a:r>
                    </a:p>
                    <a:p>
                      <a:r>
                        <a:rPr lang="nl-NL" sz="1200" dirty="0"/>
                        <a:t>  </a:t>
                      </a:r>
                      <a:r>
                        <a:rPr lang="nl-NL" sz="1200" i="1" dirty="0"/>
                        <a:t>waarvan verzadigd</a:t>
                      </a:r>
                    </a:p>
                    <a:p>
                      <a:r>
                        <a:rPr lang="nl-NL" sz="1200" i="1" dirty="0"/>
                        <a:t>  enkelvoudig</a:t>
                      </a:r>
                      <a:r>
                        <a:rPr lang="nl-NL" sz="1200" i="1" baseline="0" dirty="0"/>
                        <a:t> onverzadigd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i="1" baseline="0" dirty="0"/>
                        <a:t>  meervoudig onverzadigd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7,9 g</a:t>
                      </a:r>
                    </a:p>
                    <a:p>
                      <a:pPr algn="r"/>
                      <a:r>
                        <a:rPr lang="nl-NL" sz="1200" i="1" dirty="0"/>
                        <a:t>0,81 g</a:t>
                      </a:r>
                    </a:p>
                    <a:p>
                      <a:pPr algn="r"/>
                      <a:r>
                        <a:rPr lang="nl-NL" sz="1200" i="1" dirty="0"/>
                        <a:t>4,2</a:t>
                      </a:r>
                      <a:r>
                        <a:rPr lang="nl-NL" sz="1200" i="1" baseline="0" dirty="0"/>
                        <a:t> g</a:t>
                      </a:r>
                    </a:p>
                    <a:p>
                      <a:pPr algn="r"/>
                      <a:r>
                        <a:rPr lang="nl-NL" sz="1200" i="1" baseline="0" dirty="0"/>
                        <a:t>2,6 g</a:t>
                      </a:r>
                      <a:endParaRPr lang="nl-NL" sz="12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1,6</a:t>
                      </a:r>
                      <a:r>
                        <a:rPr lang="nl-NL" sz="1200" baseline="0" dirty="0"/>
                        <a:t> g</a:t>
                      </a:r>
                    </a:p>
                    <a:p>
                      <a:pPr algn="r"/>
                      <a:r>
                        <a:rPr lang="nl-NL" sz="1200" i="1" baseline="0" dirty="0"/>
                        <a:t>0,17 g</a:t>
                      </a:r>
                    </a:p>
                    <a:p>
                      <a:pPr algn="r"/>
                      <a:r>
                        <a:rPr lang="nl-NL" sz="1200" i="1" baseline="0" dirty="0"/>
                        <a:t>0,86 g</a:t>
                      </a:r>
                    </a:p>
                    <a:p>
                      <a:pPr algn="r"/>
                      <a:r>
                        <a:rPr lang="nl-NL" sz="1200" i="1" baseline="0" dirty="0"/>
                        <a:t>0,54 g</a:t>
                      </a:r>
                      <a:endParaRPr lang="nl-NL" sz="1200" i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nl-NL" sz="1200" dirty="0"/>
                        <a:t>Voedingsvezel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6,8 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/>
                        <a:t>1,4 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4" descr="http://mylifebalance.net/sites/default/files/images/Etiket_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650" y="1784059"/>
            <a:ext cx="1779984" cy="147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C242D656-F44F-4C0F-A6E1-3DFCCF030A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6750" y="4521200"/>
            <a:ext cx="641350" cy="40640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367405" y="2513559"/>
            <a:ext cx="4104314" cy="23864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690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35"/>
    </mc:Choice>
    <mc:Fallback xmlns="">
      <p:transition spd="slow" advTm="20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Belangrijk: </a:t>
            </a:r>
            <a:br>
              <a:rPr lang="nl-NL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endParaRPr lang="nl-NL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ijdelijke aanduiding voor inhoud 3"/>
          <p:cNvSpPr txBox="1">
            <a:spLocks noGrp="1"/>
          </p:cNvSpPr>
          <p:nvPr>
            <p:ph idx="1"/>
          </p:nvPr>
        </p:nvSpPr>
        <p:spPr>
          <a:xfrm>
            <a:off x="2129815" y="1450748"/>
            <a:ext cx="560564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nl-NL" sz="2100" dirty="0">
                <a:latin typeface="+mj-lt"/>
              </a:rPr>
              <a:t>Gezonde koolhydraten, niet vermijden maar verdelen over de dag</a:t>
            </a:r>
          </a:p>
          <a:p>
            <a:pPr marL="214313" indent="-214313">
              <a:buFontTx/>
              <a:buChar char="-"/>
            </a:pPr>
            <a:r>
              <a:rPr lang="nl-NL" sz="2100" dirty="0">
                <a:latin typeface="+mj-lt"/>
              </a:rPr>
              <a:t>Niet afvallen</a:t>
            </a:r>
          </a:p>
          <a:p>
            <a:pPr marL="214313" indent="-214313">
              <a:buFontTx/>
              <a:buChar char="-"/>
            </a:pPr>
            <a:r>
              <a:rPr lang="nl-NL" sz="2100" dirty="0">
                <a:latin typeface="+mj-lt"/>
              </a:rPr>
              <a:t>Variëren met koolhydraten (brochure/etiket lezen/internet)</a:t>
            </a:r>
          </a:p>
          <a:p>
            <a:pPr marL="214313" indent="-214313">
              <a:buFontTx/>
              <a:buChar char="-"/>
            </a:pPr>
            <a:r>
              <a:rPr lang="nl-NL" sz="2100" dirty="0">
                <a:latin typeface="+mj-lt"/>
              </a:rPr>
              <a:t>Gebruik vitamine D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  <a:p>
            <a:pPr algn="l"/>
            <a:endParaRPr lang="nl-NL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ABA72DC4-8C0E-4D1B-94BE-D869211893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0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23"/>
    </mc:Choice>
    <mc:Fallback xmlns="">
      <p:transition spd="slow" advTm="20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981" y="1889522"/>
            <a:ext cx="4872038" cy="1364456"/>
          </a:xfrm>
          <a:prstGeom prst="rect">
            <a:avLst/>
          </a:prstGeom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2129815" y="647068"/>
            <a:ext cx="5605640" cy="7836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700" dirty="0">
                <a:solidFill>
                  <a:schemeClr val="bg1">
                    <a:lumMod val="50000"/>
                  </a:schemeClr>
                </a:solidFill>
              </a:rPr>
              <a:t>Check wat je beter wel en niet kunt eten </a:t>
            </a:r>
            <a:r>
              <a:rPr lang="nl-NL" sz="33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nl-NL" sz="3300" dirty="0">
                <a:solidFill>
                  <a:schemeClr val="bg1">
                    <a:lumMod val="50000"/>
                  </a:schemeClr>
                </a:solidFill>
              </a:rPr>
            </a:br>
            <a:endParaRPr lang="nl-NL" sz="3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A9BD8123-65E6-4ED4-BAF8-2E58EAE0E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4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19"/>
    </mc:Choice>
    <mc:Fallback xmlns="">
      <p:transition spd="slow" advTm="18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98424" y="1243802"/>
            <a:ext cx="2857441" cy="783638"/>
          </a:xfrm>
        </p:spPr>
        <p:txBody>
          <a:bodyPr/>
          <a:lstStyle/>
          <a:p>
            <a:pPr algn="just"/>
            <a:r>
              <a:rPr lang="nl-NL" sz="3600" dirty="0">
                <a:latin typeface="+mj-lt"/>
              </a:rPr>
              <a:t>Vragen?</a:t>
            </a:r>
          </a:p>
        </p:txBody>
      </p:sp>
      <p:pic>
        <p:nvPicPr>
          <p:cNvPr id="4" name="Picture 5" descr="http://allesoverhetkoningshuis.web-log.nl/photos/uncategorized/2008/11/10/zwang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2571750"/>
            <a:ext cx="1603195" cy="154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DD95FC41-8567-42E9-9736-EAD7979C88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8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1"/>
    </mc:Choice>
    <mc:Fallback xmlns="">
      <p:transition spd="slow" advTm="10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93" y="569447"/>
            <a:ext cx="1934765" cy="41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4962088" y="1019263"/>
            <a:ext cx="261107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Vertering voedsel:</a:t>
            </a:r>
          </a:p>
          <a:p>
            <a:r>
              <a:rPr lang="nl-NL" sz="1350" dirty="0"/>
              <a:t>Stap 1: van mond naar maag</a:t>
            </a:r>
          </a:p>
          <a:p>
            <a:r>
              <a:rPr lang="nl-NL" sz="1350" dirty="0"/>
              <a:t>Stap 2: van maag naar darm hierbij wordt voeding afgebroken tot kleine stukjes = voedingstoffen.</a:t>
            </a:r>
          </a:p>
          <a:p>
            <a:endParaRPr lang="nl-NL" sz="1350" dirty="0"/>
          </a:p>
          <a:p>
            <a:r>
              <a:rPr lang="nl-NL" sz="1350" dirty="0"/>
              <a:t>Onze voeding bestaat zoal uit de voedingsstoffen:</a:t>
            </a:r>
          </a:p>
          <a:p>
            <a:r>
              <a:rPr lang="nl-NL" sz="1350" dirty="0"/>
              <a:t>-      Vetten</a:t>
            </a:r>
          </a:p>
          <a:p>
            <a:pPr marL="285750" indent="-285750">
              <a:buFontTx/>
              <a:buChar char="-"/>
            </a:pPr>
            <a:r>
              <a:rPr lang="nl-NL" sz="1350" dirty="0"/>
              <a:t>Eiwitten</a:t>
            </a:r>
          </a:p>
          <a:p>
            <a:pPr marL="285750" indent="-285750">
              <a:buFontTx/>
              <a:buChar char="-"/>
            </a:pPr>
            <a:r>
              <a:rPr lang="nl-NL" sz="1350" b="1" dirty="0"/>
              <a:t>Koolhydraten </a:t>
            </a:r>
          </a:p>
          <a:p>
            <a:pPr marL="285750" indent="-285750">
              <a:buFontTx/>
              <a:buChar char="-"/>
            </a:pPr>
            <a:r>
              <a:rPr lang="nl-NL" sz="1350" dirty="0"/>
              <a:t>Vitamines </a:t>
            </a:r>
          </a:p>
          <a:p>
            <a:endParaRPr lang="nl-NL" sz="1350" dirty="0"/>
          </a:p>
          <a:p>
            <a:endParaRPr lang="nl-NL" sz="1350" dirty="0"/>
          </a:p>
          <a:p>
            <a:endParaRPr lang="nl-NL" sz="1350" dirty="0"/>
          </a:p>
          <a:p>
            <a:endParaRPr lang="nl-NL" sz="1350" dirty="0"/>
          </a:p>
          <a:p>
            <a:endParaRPr lang="nl-NL" sz="1350" dirty="0"/>
          </a:p>
          <a:p>
            <a:endParaRPr lang="nl-NL" sz="135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FE2DE366-7587-4E1D-8764-FE24CDD93C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96"/>
    </mc:Choice>
    <mc:Fallback xmlns="">
      <p:transition spd="slow" advTm="20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708293" y="757706"/>
            <a:ext cx="4077050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Vertering van koolhydraten:</a:t>
            </a:r>
          </a:p>
          <a:p>
            <a:endParaRPr lang="nl-NL" sz="1400" dirty="0"/>
          </a:p>
          <a:p>
            <a:r>
              <a:rPr lang="nl-NL" sz="1400" dirty="0"/>
              <a:t>Stap 1: Koolhydraten uit de voeding worden omgezet in glucose </a:t>
            </a:r>
          </a:p>
          <a:p>
            <a:endParaRPr lang="nl-NL" sz="1400" dirty="0"/>
          </a:p>
          <a:p>
            <a:r>
              <a:rPr lang="nl-NL" sz="1400" dirty="0"/>
              <a:t>Stap 2: Glucose wordt daarna via de darm opgenomen in het bloed oftewel ‘bloedglucose’.</a:t>
            </a:r>
          </a:p>
          <a:p>
            <a:endParaRPr lang="nl-NL" sz="1400" dirty="0"/>
          </a:p>
          <a:p>
            <a:r>
              <a:rPr lang="nl-NL" sz="1400" dirty="0"/>
              <a:t>Stap 3: met insuline gaat de glucose daarna van het bloed naar de lichaamscellen.  </a:t>
            </a:r>
          </a:p>
          <a:p>
            <a:endParaRPr lang="nl-NL" sz="1400" dirty="0"/>
          </a:p>
          <a:p>
            <a:endParaRPr lang="nl-NL" sz="1400" dirty="0"/>
          </a:p>
          <a:p>
            <a:r>
              <a:rPr lang="nl-NL" sz="1400" dirty="0"/>
              <a:t>Tijdens de zwangerschap is er dagelijks minimaal 175gram koolhydraten nodig!</a:t>
            </a:r>
          </a:p>
          <a:p>
            <a:endParaRPr lang="nl-NL" dirty="0"/>
          </a:p>
          <a:p>
            <a:endParaRPr lang="nl-NL" dirty="0"/>
          </a:p>
          <a:p>
            <a:pPr algn="ctr"/>
            <a:endParaRPr lang="nl-NL" dirty="0"/>
          </a:p>
          <a:p>
            <a:pPr algn="ctr"/>
            <a:endParaRPr lang="nl-NL" sz="1350" dirty="0"/>
          </a:p>
          <a:p>
            <a:pPr algn="ctr"/>
            <a:endParaRPr lang="nl-NL" sz="1350" dirty="0"/>
          </a:p>
          <a:p>
            <a:pPr algn="ctr"/>
            <a:endParaRPr lang="nl-NL" sz="135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467835" y="855677"/>
            <a:ext cx="2039542" cy="305752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xmlns="" id="{59A05CEF-4187-4BA2-B483-EF28F03E5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0796" y="584045"/>
            <a:ext cx="2064544" cy="213598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8418" y="868385"/>
            <a:ext cx="2307431" cy="195738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9798" y="2406371"/>
            <a:ext cx="1635510" cy="253319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8198" y="3105450"/>
            <a:ext cx="2400300" cy="173593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8498" y="4042070"/>
            <a:ext cx="413913" cy="53331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4680" y="3514666"/>
            <a:ext cx="793379" cy="55818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8053" y="3224356"/>
            <a:ext cx="526181" cy="526181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2113222" y="156462"/>
            <a:ext cx="5270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500" b="1" dirty="0"/>
              <a:t>Voeding met koolhydraten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3112C055-9AAC-4829-99CE-60C7223779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86750" y="4521200"/>
            <a:ext cx="641350" cy="406400"/>
          </a:xfrm>
          <a:prstGeom prst="rect">
            <a:avLst/>
          </a:prstGeom>
        </p:spPr>
      </p:pic>
      <p:sp>
        <p:nvSpPr>
          <p:cNvPr id="2" name="Ovaal 1"/>
          <p:cNvSpPr/>
          <p:nvPr/>
        </p:nvSpPr>
        <p:spPr>
          <a:xfrm>
            <a:off x="2324100" y="996167"/>
            <a:ext cx="2151240" cy="17018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1496169" y="2811728"/>
            <a:ext cx="2059862" cy="20361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5298418" y="1262450"/>
            <a:ext cx="2288768" cy="195208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ermenigvuldigen 2"/>
          <p:cNvSpPr/>
          <p:nvPr/>
        </p:nvSpPr>
        <p:spPr>
          <a:xfrm>
            <a:off x="4348492" y="3574579"/>
            <a:ext cx="2419350" cy="109419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0410" y="4155186"/>
            <a:ext cx="630147" cy="71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1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71"/>
    </mc:Choice>
    <mc:Fallback xmlns="">
      <p:transition spd="slow" advTm="39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36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15" grpId="0" animBg="1"/>
      <p:bldP spid="1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536" y="699679"/>
            <a:ext cx="4493419" cy="23145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4505" y="3014254"/>
            <a:ext cx="1785938" cy="3000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2926" y="2765243"/>
            <a:ext cx="550069" cy="27146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500293" y="222751"/>
            <a:ext cx="39907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500" b="1" dirty="0">
                <a:solidFill>
                  <a:srgbClr val="56565B"/>
                </a:solidFill>
              </a:rPr>
              <a:t>Voeding met geen of weinig  koolhydraten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5496" y="3591061"/>
            <a:ext cx="2578894" cy="10572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3864" y="3944983"/>
            <a:ext cx="922462" cy="61497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10194693-862F-4036-884F-EA3FE20E5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49"/>
    </mc:Choice>
    <mc:Fallback xmlns="">
      <p:transition spd="slow" advTm="25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69" y="1267158"/>
            <a:ext cx="77152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30" y="1279742"/>
            <a:ext cx="792956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08" y="1298342"/>
            <a:ext cx="735806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02017" y="440422"/>
            <a:ext cx="4467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Voeding met koolhydraten verdelen over de dag</a:t>
            </a:r>
          </a:p>
        </p:txBody>
      </p:sp>
      <p:grpSp>
        <p:nvGrpSpPr>
          <p:cNvPr id="4097" name="Groep 4096"/>
          <p:cNvGrpSpPr/>
          <p:nvPr/>
        </p:nvGrpSpPr>
        <p:grpSpPr>
          <a:xfrm>
            <a:off x="2836144" y="1659936"/>
            <a:ext cx="912839" cy="888974"/>
            <a:chOff x="2257524" y="2213247"/>
            <a:chExt cx="1217119" cy="118529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524" y="2213247"/>
              <a:ext cx="1217119" cy="1185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Rechte verbindingslijn met pijl 10"/>
            <p:cNvCxnSpPr/>
            <p:nvPr/>
          </p:nvCxnSpPr>
          <p:spPr>
            <a:xfrm flipV="1">
              <a:off x="2866083" y="2521496"/>
              <a:ext cx="0" cy="3222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met pijl 12"/>
            <p:cNvCxnSpPr/>
            <p:nvPr/>
          </p:nvCxnSpPr>
          <p:spPr>
            <a:xfrm flipH="1" flipV="1">
              <a:off x="2636123" y="2716341"/>
              <a:ext cx="241806" cy="1178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ep 30"/>
          <p:cNvGrpSpPr/>
          <p:nvPr/>
        </p:nvGrpSpPr>
        <p:grpSpPr>
          <a:xfrm>
            <a:off x="6659907" y="1731898"/>
            <a:ext cx="869212" cy="846487"/>
            <a:chOff x="7368776" y="2278934"/>
            <a:chExt cx="1158949" cy="112864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8776" y="2278934"/>
              <a:ext cx="1158949" cy="1128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Rechte verbindingslijn met pijl 20"/>
            <p:cNvCxnSpPr/>
            <p:nvPr/>
          </p:nvCxnSpPr>
          <p:spPr>
            <a:xfrm flipV="1">
              <a:off x="7947615" y="2563133"/>
              <a:ext cx="0" cy="3064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met pijl 26"/>
            <p:cNvCxnSpPr/>
            <p:nvPr/>
          </p:nvCxnSpPr>
          <p:spPr>
            <a:xfrm flipH="1">
              <a:off x="7726260" y="2873522"/>
              <a:ext cx="209090" cy="1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6" name="Groep 4095"/>
          <p:cNvGrpSpPr/>
          <p:nvPr/>
        </p:nvGrpSpPr>
        <p:grpSpPr>
          <a:xfrm>
            <a:off x="4882563" y="1688593"/>
            <a:ext cx="845375" cy="823274"/>
            <a:chOff x="4986083" y="2251456"/>
            <a:chExt cx="1127167" cy="1097699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6083" y="2251456"/>
              <a:ext cx="1127167" cy="1097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Rechte verbindingslijn met pijl 16"/>
            <p:cNvCxnSpPr/>
            <p:nvPr/>
          </p:nvCxnSpPr>
          <p:spPr>
            <a:xfrm flipV="1">
              <a:off x="5549666" y="2508957"/>
              <a:ext cx="0" cy="2913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met pijl 28"/>
            <p:cNvCxnSpPr/>
            <p:nvPr/>
          </p:nvCxnSpPr>
          <p:spPr>
            <a:xfrm>
              <a:off x="5549666" y="2844318"/>
              <a:ext cx="2303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64"/>
          <a:stretch/>
        </p:blipFill>
        <p:spPr bwMode="auto">
          <a:xfrm>
            <a:off x="1268016" y="2901313"/>
            <a:ext cx="5923088" cy="127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7284190" y="3672213"/>
            <a:ext cx="4898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50" dirty="0"/>
              <a:t>6,7</a:t>
            </a:r>
          </a:p>
          <a:p>
            <a:endParaRPr lang="nl-NL" sz="135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8D4014F6-1D2E-431E-B139-E41285591A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3"/>
    </mc:Choice>
    <mc:Fallback xmlns="">
      <p:transition spd="slow" advTm="16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8356" y="281805"/>
            <a:ext cx="4197582" cy="359612"/>
          </a:xfrm>
        </p:spPr>
        <p:txBody>
          <a:bodyPr/>
          <a:lstStyle/>
          <a:p>
            <a:r>
              <a:rPr lang="nl-NL" sz="1050" dirty="0"/>
              <a:t>Voorbeeld dagmenu bij </a:t>
            </a:r>
            <a:r>
              <a:rPr lang="nl-NL" sz="1050" dirty="0" err="1"/>
              <a:t>zwangerschapdiabetes</a:t>
            </a:r>
            <a:r>
              <a:rPr lang="nl-NL" sz="1050" dirty="0"/>
              <a:t> voor mevrouw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882484"/>
              </p:ext>
            </p:extLst>
          </p:nvPr>
        </p:nvGraphicFramePr>
        <p:xfrm>
          <a:off x="2219021" y="712698"/>
          <a:ext cx="3956252" cy="40117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73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5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6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koolhydraten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6090">
                <a:tc>
                  <a:txBody>
                    <a:bodyPr/>
                    <a:lstStyle/>
                    <a:p>
                      <a:r>
                        <a:rPr lang="nl-NL" sz="800" b="1" dirty="0"/>
                        <a:t>Ontbijt</a:t>
                      </a:r>
                    </a:p>
                    <a:p>
                      <a:r>
                        <a:rPr lang="nl-NL" sz="800" dirty="0"/>
                        <a:t>49-59 gram</a:t>
                      </a:r>
                      <a:r>
                        <a:rPr lang="nl-NL" sz="800" baseline="0" dirty="0"/>
                        <a:t> koolhydraten</a:t>
                      </a:r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2 sneden</a:t>
                      </a:r>
                      <a:r>
                        <a:rPr lang="nl-NL" sz="800" baseline="0" dirty="0"/>
                        <a:t> bruin brood</a:t>
                      </a:r>
                    </a:p>
                    <a:p>
                      <a:r>
                        <a:rPr lang="nl-NL" sz="800" baseline="0" dirty="0"/>
                        <a:t>besmeerd met halvarine</a:t>
                      </a:r>
                    </a:p>
                    <a:p>
                      <a:r>
                        <a:rPr lang="nl-NL" sz="800" dirty="0"/>
                        <a:t>1 x zoet beleg</a:t>
                      </a:r>
                    </a:p>
                    <a:p>
                      <a:r>
                        <a:rPr lang="nl-NL" sz="800" dirty="0"/>
                        <a:t>1 x kaas</a:t>
                      </a:r>
                    </a:p>
                    <a:p>
                      <a:r>
                        <a:rPr lang="nl-NL" sz="800" dirty="0"/>
                        <a:t>1 beker halfvolle</a:t>
                      </a:r>
                      <a:r>
                        <a:rPr lang="nl-NL" sz="800" baseline="0" dirty="0"/>
                        <a:t> melk (250 ml)</a:t>
                      </a:r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800" dirty="0"/>
                        <a:t>30</a:t>
                      </a:r>
                    </a:p>
                    <a:p>
                      <a:pPr algn="r"/>
                      <a:r>
                        <a:rPr lang="nl-NL" sz="800" dirty="0"/>
                        <a:t>0</a:t>
                      </a:r>
                    </a:p>
                    <a:p>
                      <a:pPr algn="r"/>
                      <a:r>
                        <a:rPr lang="nl-NL" sz="800" dirty="0"/>
                        <a:t>12</a:t>
                      </a:r>
                    </a:p>
                    <a:p>
                      <a:pPr algn="r"/>
                      <a:r>
                        <a:rPr lang="nl-NL" sz="800" dirty="0"/>
                        <a:t>0</a:t>
                      </a:r>
                    </a:p>
                    <a:p>
                      <a:pPr algn="r"/>
                      <a:r>
                        <a:rPr lang="nl-NL" sz="800" u="sng" dirty="0"/>
                        <a:t>                       12</a:t>
                      </a:r>
                    </a:p>
                    <a:p>
                      <a:pPr algn="r"/>
                      <a:r>
                        <a:rPr lang="nl-NL" sz="800" b="1" dirty="0"/>
                        <a:t>54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130">
                <a:tc>
                  <a:txBody>
                    <a:bodyPr/>
                    <a:lstStyle/>
                    <a:p>
                      <a:r>
                        <a:rPr lang="nl-NL" sz="800" b="1" dirty="0"/>
                        <a:t>In de loop van de morgen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800" dirty="0"/>
                        <a:t>17-27 gram</a:t>
                      </a:r>
                      <a:r>
                        <a:rPr lang="nl-NL" sz="800" baseline="0" dirty="0"/>
                        <a:t> koolhydraten</a:t>
                      </a:r>
                      <a:endParaRPr lang="nl-NL" sz="800" dirty="0"/>
                    </a:p>
                    <a:p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1 portie fruit</a:t>
                      </a:r>
                    </a:p>
                    <a:p>
                      <a:r>
                        <a:rPr lang="nl-NL" sz="800" dirty="0"/>
                        <a:t>1 klein koekje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800" dirty="0"/>
                        <a:t>15</a:t>
                      </a:r>
                    </a:p>
                    <a:p>
                      <a:pPr algn="r"/>
                      <a:r>
                        <a:rPr lang="nl-NL" sz="800" u="sng" dirty="0"/>
                        <a:t>                         7                             </a:t>
                      </a:r>
                      <a:endParaRPr lang="nl-NL" sz="800" dirty="0"/>
                    </a:p>
                    <a:p>
                      <a:pPr algn="r"/>
                      <a:r>
                        <a:rPr lang="nl-NL" sz="800" b="1" dirty="0"/>
                        <a:t>22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</a:t>
                      </a:r>
                      <a:r>
                        <a:rPr kumimoji="0" lang="nl-NL" sz="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e</a:t>
                      </a:r>
                      <a:r>
                        <a:rPr kumimoji="0" lang="nl-NL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Broodmaaltijd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46-56 gram koolhydraten</a:t>
                      </a:r>
                    </a:p>
                    <a:p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3 sneden</a:t>
                      </a:r>
                      <a:r>
                        <a:rPr lang="nl-NL" sz="800" baseline="0" dirty="0"/>
                        <a:t> bruin brood</a:t>
                      </a:r>
                    </a:p>
                    <a:p>
                      <a:r>
                        <a:rPr lang="nl-NL" sz="800" baseline="0" dirty="0"/>
                        <a:t>besmeerd met halvarine</a:t>
                      </a:r>
                    </a:p>
                    <a:p>
                      <a:r>
                        <a:rPr lang="nl-NL" sz="800" dirty="0"/>
                        <a:t>3 x kaas of</a:t>
                      </a:r>
                      <a:r>
                        <a:rPr lang="nl-NL" sz="800" baseline="0" dirty="0"/>
                        <a:t> vleeswaren</a:t>
                      </a:r>
                    </a:p>
                    <a:p>
                      <a:r>
                        <a:rPr lang="nl-NL" sz="800" baseline="0" dirty="0"/>
                        <a:t>1 kop thee zonder suiker</a:t>
                      </a:r>
                    </a:p>
                    <a:p>
                      <a:r>
                        <a:rPr lang="nl-NL" sz="800" baseline="0" dirty="0"/>
                        <a:t>1 schaaltje yoghurt</a:t>
                      </a:r>
                      <a:endParaRPr lang="nl-NL" sz="800" dirty="0"/>
                    </a:p>
                    <a:p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800" dirty="0"/>
                        <a:t>45</a:t>
                      </a:r>
                    </a:p>
                    <a:p>
                      <a:pPr algn="r"/>
                      <a:r>
                        <a:rPr lang="nl-NL" sz="800" dirty="0"/>
                        <a:t>0</a:t>
                      </a:r>
                    </a:p>
                    <a:p>
                      <a:pPr algn="r"/>
                      <a:r>
                        <a:rPr lang="nl-NL" sz="800" dirty="0"/>
                        <a:t>0</a:t>
                      </a:r>
                    </a:p>
                    <a:p>
                      <a:pPr algn="r"/>
                      <a:r>
                        <a:rPr lang="nl-NL" sz="800" dirty="0"/>
                        <a:t>0</a:t>
                      </a:r>
                    </a:p>
                    <a:p>
                      <a:pPr algn="r"/>
                      <a:r>
                        <a:rPr lang="nl-NL" sz="800" u="sng" dirty="0"/>
                        <a:t>                          6</a:t>
                      </a:r>
                    </a:p>
                    <a:p>
                      <a:pPr algn="r"/>
                      <a:r>
                        <a:rPr lang="nl-NL" sz="800" b="1" dirty="0"/>
                        <a:t>51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8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800" b="1" dirty="0"/>
                        <a:t>In de loop van de middag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18-28 gram koolhydraten</a:t>
                      </a:r>
                    </a:p>
                    <a:p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1 portie</a:t>
                      </a:r>
                      <a:r>
                        <a:rPr lang="nl-NL" sz="800" baseline="0" dirty="0"/>
                        <a:t> fruit</a:t>
                      </a:r>
                      <a:endParaRPr lang="nl-NL" sz="800" dirty="0"/>
                    </a:p>
                    <a:p>
                      <a:r>
                        <a:rPr lang="nl-NL" sz="800" dirty="0"/>
                        <a:t>1 beschuit met kaas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800" dirty="0"/>
                        <a:t>15</a:t>
                      </a:r>
                    </a:p>
                    <a:p>
                      <a:pPr algn="r"/>
                      <a:r>
                        <a:rPr lang="nl-NL" sz="800" u="sng" dirty="0"/>
                        <a:t>                         8</a:t>
                      </a:r>
                    </a:p>
                    <a:p>
                      <a:pPr algn="r"/>
                      <a:r>
                        <a:rPr lang="nl-NL" sz="800" b="1" dirty="0"/>
                        <a:t>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Warme maaltijd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37-47 gram koolhydraten</a:t>
                      </a:r>
                    </a:p>
                    <a:p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1 portie</a:t>
                      </a:r>
                      <a:r>
                        <a:rPr lang="nl-NL" sz="800" baseline="0" dirty="0"/>
                        <a:t> vlees, vis of kip</a:t>
                      </a:r>
                    </a:p>
                    <a:p>
                      <a:r>
                        <a:rPr lang="nl-NL" sz="800" baseline="0" dirty="0"/>
                        <a:t>1 portie jus</a:t>
                      </a:r>
                    </a:p>
                    <a:p>
                      <a:r>
                        <a:rPr lang="nl-NL" sz="800" baseline="0" dirty="0"/>
                        <a:t>4 opscheplepels groente</a:t>
                      </a:r>
                    </a:p>
                    <a:p>
                      <a:r>
                        <a:rPr lang="nl-NL" sz="800" baseline="0" dirty="0"/>
                        <a:t>2 opscheplepels rijst (110 gram gaar gewicht)</a:t>
                      </a:r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800" dirty="0"/>
                        <a:t>0</a:t>
                      </a:r>
                    </a:p>
                    <a:p>
                      <a:pPr algn="r"/>
                      <a:r>
                        <a:rPr lang="nl-NL" sz="800" dirty="0"/>
                        <a:t>0</a:t>
                      </a:r>
                    </a:p>
                    <a:p>
                      <a:pPr algn="r"/>
                      <a:r>
                        <a:rPr lang="nl-NL" sz="800" dirty="0"/>
                        <a:t>8</a:t>
                      </a:r>
                    </a:p>
                    <a:p>
                      <a:pPr algn="r"/>
                      <a:r>
                        <a:rPr lang="nl-NL" sz="800" u="sng" dirty="0"/>
                        <a:t>                        34</a:t>
                      </a:r>
                    </a:p>
                    <a:p>
                      <a:pPr algn="r"/>
                      <a:r>
                        <a:rPr lang="nl-NL" sz="800" b="1" dirty="0"/>
                        <a:t>42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12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Te verdelen over de avond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26-36 gram koolhydraten</a:t>
                      </a:r>
                    </a:p>
                    <a:p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l-NL" sz="800" dirty="0"/>
                        <a:t>1 schaaltje vanille vla</a:t>
                      </a:r>
                    </a:p>
                    <a:p>
                      <a:r>
                        <a:rPr lang="nl-NL" sz="800" dirty="0"/>
                        <a:t>1 kop thee</a:t>
                      </a:r>
                    </a:p>
                    <a:p>
                      <a:r>
                        <a:rPr lang="nl-NL" sz="800" dirty="0"/>
                        <a:t>1 klein stukje chocolade (15</a:t>
                      </a:r>
                      <a:r>
                        <a:rPr lang="nl-NL" sz="800" baseline="0" dirty="0"/>
                        <a:t> gram)</a:t>
                      </a:r>
                      <a:endParaRPr lang="nl-NL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800" dirty="0"/>
                        <a:t>23</a:t>
                      </a:r>
                    </a:p>
                    <a:p>
                      <a:pPr algn="r"/>
                      <a:r>
                        <a:rPr lang="nl-NL" sz="800" dirty="0"/>
                        <a:t>0</a:t>
                      </a:r>
                    </a:p>
                    <a:p>
                      <a:pPr algn="r"/>
                      <a:r>
                        <a:rPr lang="nl-NL" sz="800" u="sng" dirty="0"/>
                        <a:t>                          8</a:t>
                      </a:r>
                    </a:p>
                    <a:p>
                      <a:pPr algn="r"/>
                      <a:r>
                        <a:rPr lang="nl-NL" sz="800" b="1" dirty="0"/>
                        <a:t>31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CEB1A8CC-C85D-443E-925F-7941F0F368F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21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88"/>
    </mc:Choice>
    <mc:Fallback xmlns="">
      <p:transition spd="slow" advTm="14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526632" y="1057415"/>
            <a:ext cx="4388084" cy="296045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727534" y="1867848"/>
            <a:ext cx="1385257" cy="406986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96764">
            <a:off x="1794958" y="417146"/>
            <a:ext cx="2246290" cy="24796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955640">
            <a:off x="3377992" y="2565098"/>
            <a:ext cx="1147672" cy="76338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7E6AE021-24A5-403E-A50A-3FF5CA8706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2"/>
    </mc:Choice>
    <mc:Fallback xmlns="">
      <p:transition spd="slow" advTm="9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heme/theme1.xml><?xml version="1.0" encoding="utf-8"?>
<a:theme xmlns:a="http://schemas.openxmlformats.org/drawingml/2006/main" name="Office-thema">
  <a:themeElements>
    <a:clrScheme name="Maasstad">
      <a:dk1>
        <a:sysClr val="windowText" lastClr="000000"/>
      </a:dk1>
      <a:lt1>
        <a:sysClr val="window" lastClr="FFFFFF"/>
      </a:lt1>
      <a:dk2>
        <a:srgbClr val="4A4A4A"/>
      </a:dk2>
      <a:lt2>
        <a:srgbClr val="F7901E"/>
      </a:lt2>
      <a:accent1>
        <a:srgbClr val="6E6E6E"/>
      </a:accent1>
      <a:accent2>
        <a:srgbClr val="929292"/>
      </a:accent2>
      <a:accent3>
        <a:srgbClr val="B7B7B7"/>
      </a:accent3>
      <a:accent4>
        <a:srgbClr val="DBDBDB"/>
      </a:accent4>
      <a:accent5>
        <a:srgbClr val="F9A64B"/>
      </a:accent5>
      <a:accent6>
        <a:srgbClr val="FABC78"/>
      </a:accent6>
      <a:hlink>
        <a:srgbClr val="FCD3A5"/>
      </a:hlink>
      <a:folHlink>
        <a:srgbClr val="FDE9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MZ_ ambities v2_DEF.pptx" id="{0AE76566-9077-48E3-AECF-488FFF5F2ABD}" vid="{D4417BD6-8698-45B5-9C3E-92DEA2F8502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307</TotalTime>
  <Words>881</Words>
  <Application>Microsoft Office PowerPoint</Application>
  <PresentationFormat>Diavoorstelling (16:9)</PresentationFormat>
  <Paragraphs>226</Paragraphs>
  <Slides>13</Slides>
  <Notes>13</Notes>
  <HiddenSlides>0</HiddenSlides>
  <MMClips>13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Avenir Book</vt:lpstr>
      <vt:lpstr>Calibri</vt:lpstr>
      <vt:lpstr>Office-thema</vt:lpstr>
      <vt:lpstr>Diabetes Gravidarum en Voeding</vt:lpstr>
      <vt:lpstr>Vragen?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Voorbeeld dagmenu bij zwangerschapdiabetes voor mevrouw</vt:lpstr>
      <vt:lpstr>PowerPoint-presentatie</vt:lpstr>
      <vt:lpstr>Variatie met rekenen met koolhydraten</vt:lpstr>
      <vt:lpstr>PowerPoint-presentatie</vt:lpstr>
      <vt:lpstr>Belangrijk:  </vt:lpstr>
      <vt:lpstr>PowerPoint-presentatie</vt:lpstr>
    </vt:vector>
  </TitlesOfParts>
  <Company>Maasstad Ziekenhuis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Gravidarum en Voeding</dc:title>
  <dc:creator>Verdoold-van Beek, N. (Nelleke)</dc:creator>
  <cp:lastModifiedBy>Tempel-Hoesen, D.A.M. (Debby)</cp:lastModifiedBy>
  <cp:revision>39</cp:revision>
  <cp:lastPrinted>2014-02-24T09:13:05Z</cp:lastPrinted>
  <dcterms:created xsi:type="dcterms:W3CDTF">2020-03-20T12:43:19Z</dcterms:created>
  <dcterms:modified xsi:type="dcterms:W3CDTF">2020-03-31T09:21:18Z</dcterms:modified>
  <cp:contentStatus/>
</cp:coreProperties>
</file>